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2346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70413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7974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2345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2637F-6D33-4F8B-B5D2-A85295801B7C}"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4889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B2637F-6D33-4F8B-B5D2-A85295801B7C}"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6131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B2637F-6D33-4F8B-B5D2-A85295801B7C}" type="datetimeFigureOut">
              <a:rPr lang="en-US" smtClean="0"/>
              <a:pPr/>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8766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637F-6D33-4F8B-B5D2-A85295801B7C}"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29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2637F-6D33-4F8B-B5D2-A85295801B7C}" type="datetimeFigureOut">
              <a:rPr lang="en-US" smtClean="0"/>
              <a:pPr/>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442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7368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55120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2637F-6D33-4F8B-B5D2-A85295801B7C}" type="datetimeFigureOut">
              <a:rPr lang="en-US" smtClean="0"/>
              <a:pPr/>
              <a:t>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B226-3D60-4303-B0BB-1907F9499C13}" type="slidenum">
              <a:rPr lang="en-US" smtClean="0"/>
              <a:pPr/>
              <a:t>‹#›</a:t>
            </a:fld>
            <a:endParaRPr lang="en-US"/>
          </a:p>
        </p:txBody>
      </p:sp>
    </p:spTree>
    <p:extLst>
      <p:ext uri="{BB962C8B-B14F-4D97-AF65-F5344CB8AC3E}">
        <p14:creationId xmlns:p14="http://schemas.microsoft.com/office/powerpoint/2010/main" val="202124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wav"/><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audio" Target="file:///C:\Documents%20and%20Settings\t\Desktop\hai\ChauYeuBa.wav" TargetMode="External"/><Relationship Id="rId6" Type="http://schemas.openxmlformats.org/officeDocument/2006/relationships/image" Target="../media/image3.wmf"/><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rames PPT 0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075" name="Picture 5" descr="Theme2375157"/>
          <p:cNvPicPr>
            <a:picLocks noChangeAspect="1" noChangeArrowheads="1"/>
          </p:cNvPicPr>
          <p:nvPr/>
        </p:nvPicPr>
        <p:blipFill>
          <a:blip r:embed="rId5"/>
          <a:srcRect/>
          <a:stretch>
            <a:fillRect/>
          </a:stretch>
        </p:blipFill>
        <p:spPr bwMode="auto">
          <a:xfrm>
            <a:off x="228600" y="-152400"/>
            <a:ext cx="9144000" cy="6858000"/>
          </a:xfrm>
          <a:prstGeom prst="rect">
            <a:avLst/>
          </a:prstGeom>
          <a:noFill/>
          <a:ln w="9525">
            <a:noFill/>
            <a:miter lim="800000"/>
            <a:headEnd/>
            <a:tailEnd/>
          </a:ln>
        </p:spPr>
      </p:pic>
      <p:pic>
        <p:nvPicPr>
          <p:cNvPr id="3076" name="Picture 6" descr="Firewrk5"/>
          <p:cNvPicPr>
            <a:picLocks noChangeAspect="1" noChangeArrowheads="1"/>
          </p:cNvPicPr>
          <p:nvPr/>
        </p:nvPicPr>
        <p:blipFill>
          <a:blip r:embed="rId6"/>
          <a:srcRect/>
          <a:stretch>
            <a:fillRect/>
          </a:stretch>
        </p:blipFill>
        <p:spPr bwMode="auto">
          <a:xfrm>
            <a:off x="1447800" y="4572000"/>
            <a:ext cx="838200" cy="685800"/>
          </a:xfrm>
          <a:prstGeom prst="rect">
            <a:avLst/>
          </a:prstGeom>
          <a:noFill/>
          <a:ln w="9525">
            <a:noFill/>
            <a:miter lim="800000"/>
            <a:headEnd/>
            <a:tailEnd/>
          </a:ln>
        </p:spPr>
      </p:pic>
      <p:pic>
        <p:nvPicPr>
          <p:cNvPr id="3077" name="Picture 7" descr="Firewrk8"/>
          <p:cNvPicPr>
            <a:picLocks noChangeAspect="1" noChangeArrowheads="1"/>
          </p:cNvPicPr>
          <p:nvPr/>
        </p:nvPicPr>
        <p:blipFill>
          <a:blip r:embed="rId7"/>
          <a:srcRect/>
          <a:stretch>
            <a:fillRect/>
          </a:stretch>
        </p:blipFill>
        <p:spPr bwMode="auto">
          <a:xfrm>
            <a:off x="6248400" y="2286000"/>
            <a:ext cx="2209800" cy="1731963"/>
          </a:xfrm>
          <a:prstGeom prst="rect">
            <a:avLst/>
          </a:prstGeom>
          <a:noFill/>
          <a:ln w="9525">
            <a:noFill/>
            <a:miter lim="800000"/>
            <a:headEnd/>
            <a:tailEnd/>
          </a:ln>
        </p:spPr>
      </p:pic>
      <p:pic>
        <p:nvPicPr>
          <p:cNvPr id="3080" name="Picture 10" descr="Firewrk5"/>
          <p:cNvPicPr>
            <a:picLocks noChangeAspect="1" noChangeArrowheads="1"/>
          </p:cNvPicPr>
          <p:nvPr/>
        </p:nvPicPr>
        <p:blipFill>
          <a:blip r:embed="rId6"/>
          <a:srcRect/>
          <a:stretch>
            <a:fillRect/>
          </a:stretch>
        </p:blipFill>
        <p:spPr bwMode="auto">
          <a:xfrm>
            <a:off x="7010400" y="4572000"/>
            <a:ext cx="838200" cy="685800"/>
          </a:xfrm>
          <a:prstGeom prst="rect">
            <a:avLst/>
          </a:prstGeom>
          <a:noFill/>
          <a:ln w="9525">
            <a:noFill/>
            <a:miter lim="800000"/>
            <a:headEnd/>
            <a:tailEnd/>
          </a:ln>
        </p:spPr>
      </p:pic>
      <p:pic>
        <p:nvPicPr>
          <p:cNvPr id="3081" name="Picture 11" descr="J0099169"/>
          <p:cNvPicPr>
            <a:picLocks noChangeAspect="1" noChangeArrowheads="1"/>
          </p:cNvPicPr>
          <p:nvPr/>
        </p:nvPicPr>
        <p:blipFill>
          <a:blip r:embed="rId8"/>
          <a:srcRect/>
          <a:stretch>
            <a:fillRect/>
          </a:stretch>
        </p:blipFill>
        <p:spPr bwMode="auto">
          <a:xfrm rot="5400000">
            <a:off x="-1608137" y="4808537"/>
            <a:ext cx="3657600" cy="441325"/>
          </a:xfrm>
          <a:prstGeom prst="rect">
            <a:avLst/>
          </a:prstGeom>
          <a:noFill/>
          <a:ln w="9525">
            <a:noFill/>
            <a:miter lim="800000"/>
            <a:headEnd/>
            <a:tailEnd/>
          </a:ln>
        </p:spPr>
      </p:pic>
      <p:pic>
        <p:nvPicPr>
          <p:cNvPr id="3082" name="Picture 12" descr="J0099169"/>
          <p:cNvPicPr>
            <a:picLocks noChangeAspect="1" noChangeArrowheads="1"/>
          </p:cNvPicPr>
          <p:nvPr/>
        </p:nvPicPr>
        <p:blipFill>
          <a:blip r:embed="rId8"/>
          <a:srcRect/>
          <a:stretch>
            <a:fillRect/>
          </a:stretch>
        </p:blipFill>
        <p:spPr bwMode="auto">
          <a:xfrm rot="5400000">
            <a:off x="-1570037" y="1570037"/>
            <a:ext cx="3581400" cy="441325"/>
          </a:xfrm>
          <a:prstGeom prst="rect">
            <a:avLst/>
          </a:prstGeom>
          <a:noFill/>
          <a:ln w="9525">
            <a:noFill/>
            <a:miter lim="800000"/>
            <a:headEnd/>
            <a:tailEnd/>
          </a:ln>
        </p:spPr>
      </p:pic>
      <p:pic>
        <p:nvPicPr>
          <p:cNvPr id="3083" name="Picture 13" descr="J0099169"/>
          <p:cNvPicPr>
            <a:picLocks noChangeAspect="1" noChangeArrowheads="1"/>
          </p:cNvPicPr>
          <p:nvPr/>
        </p:nvPicPr>
        <p:blipFill>
          <a:blip r:embed="rId8"/>
          <a:srcRect/>
          <a:stretch>
            <a:fillRect/>
          </a:stretch>
        </p:blipFill>
        <p:spPr bwMode="auto">
          <a:xfrm rot="5400000">
            <a:off x="6781800" y="4495800"/>
            <a:ext cx="4191000" cy="533400"/>
          </a:xfrm>
          <a:prstGeom prst="rect">
            <a:avLst/>
          </a:prstGeom>
          <a:noFill/>
          <a:ln w="9525">
            <a:noFill/>
            <a:miter lim="800000"/>
            <a:headEnd/>
            <a:tailEnd/>
          </a:ln>
        </p:spPr>
      </p:pic>
      <p:pic>
        <p:nvPicPr>
          <p:cNvPr id="3084" name="Picture 14" descr="J0099169"/>
          <p:cNvPicPr>
            <a:picLocks noChangeAspect="1" noChangeArrowheads="1"/>
          </p:cNvPicPr>
          <p:nvPr/>
        </p:nvPicPr>
        <p:blipFill>
          <a:blip r:embed="rId8"/>
          <a:srcRect/>
          <a:stretch>
            <a:fillRect/>
          </a:stretch>
        </p:blipFill>
        <p:spPr bwMode="auto">
          <a:xfrm rot="16200000" flipH="1">
            <a:off x="5791200" y="3352800"/>
            <a:ext cx="6781800" cy="76200"/>
          </a:xfrm>
          <a:prstGeom prst="rect">
            <a:avLst/>
          </a:prstGeom>
          <a:noFill/>
          <a:ln w="9525">
            <a:noFill/>
            <a:miter lim="800000"/>
            <a:headEnd/>
            <a:tailEnd/>
          </a:ln>
        </p:spPr>
      </p:pic>
      <p:pic>
        <p:nvPicPr>
          <p:cNvPr id="3085" name="Picture 15" descr="J0099169"/>
          <p:cNvPicPr>
            <a:picLocks noChangeAspect="1" noChangeArrowheads="1"/>
          </p:cNvPicPr>
          <p:nvPr/>
        </p:nvPicPr>
        <p:blipFill>
          <a:blip r:embed="rId8"/>
          <a:srcRect/>
          <a:stretch>
            <a:fillRect/>
          </a:stretch>
        </p:blipFill>
        <p:spPr bwMode="auto">
          <a:xfrm>
            <a:off x="381000" y="6416675"/>
            <a:ext cx="4114800" cy="441325"/>
          </a:xfrm>
          <a:prstGeom prst="rect">
            <a:avLst/>
          </a:prstGeom>
          <a:noFill/>
          <a:ln w="9525">
            <a:noFill/>
            <a:miter lim="800000"/>
            <a:headEnd/>
            <a:tailEnd/>
          </a:ln>
        </p:spPr>
      </p:pic>
      <p:pic>
        <p:nvPicPr>
          <p:cNvPr id="3086" name="Picture 16" descr="J0099169"/>
          <p:cNvPicPr>
            <a:picLocks noChangeAspect="1" noChangeArrowheads="1"/>
          </p:cNvPicPr>
          <p:nvPr/>
        </p:nvPicPr>
        <p:blipFill>
          <a:blip r:embed="rId8"/>
          <a:srcRect/>
          <a:stretch>
            <a:fillRect/>
          </a:stretch>
        </p:blipFill>
        <p:spPr bwMode="auto">
          <a:xfrm>
            <a:off x="4572000" y="6416675"/>
            <a:ext cx="4149725" cy="441325"/>
          </a:xfrm>
          <a:prstGeom prst="rect">
            <a:avLst/>
          </a:prstGeom>
          <a:noFill/>
          <a:ln w="9525">
            <a:noFill/>
            <a:miter lim="800000"/>
            <a:headEnd/>
            <a:tailEnd/>
          </a:ln>
        </p:spPr>
      </p:pic>
      <p:pic>
        <p:nvPicPr>
          <p:cNvPr id="3087" name="Picture 17" descr="J0099169"/>
          <p:cNvPicPr>
            <a:picLocks noChangeAspect="1" noChangeArrowheads="1"/>
          </p:cNvPicPr>
          <p:nvPr/>
        </p:nvPicPr>
        <p:blipFill>
          <a:blip r:embed="rId8"/>
          <a:srcRect/>
          <a:stretch>
            <a:fillRect/>
          </a:stretch>
        </p:blipFill>
        <p:spPr bwMode="auto">
          <a:xfrm>
            <a:off x="4572000" y="0"/>
            <a:ext cx="4114800" cy="441325"/>
          </a:xfrm>
          <a:prstGeom prst="rect">
            <a:avLst/>
          </a:prstGeom>
          <a:noFill/>
          <a:ln w="9525">
            <a:noFill/>
            <a:miter lim="800000"/>
            <a:headEnd/>
            <a:tailEnd/>
          </a:ln>
        </p:spPr>
      </p:pic>
      <p:pic>
        <p:nvPicPr>
          <p:cNvPr id="3088" name="Picture 18" descr="J0099169"/>
          <p:cNvPicPr>
            <a:picLocks noChangeAspect="1" noChangeArrowheads="1"/>
          </p:cNvPicPr>
          <p:nvPr/>
        </p:nvPicPr>
        <p:blipFill>
          <a:blip r:embed="rId8"/>
          <a:srcRect/>
          <a:stretch>
            <a:fillRect/>
          </a:stretch>
        </p:blipFill>
        <p:spPr bwMode="auto">
          <a:xfrm>
            <a:off x="381000" y="0"/>
            <a:ext cx="4114800" cy="441325"/>
          </a:xfrm>
          <a:prstGeom prst="rect">
            <a:avLst/>
          </a:prstGeom>
          <a:noFill/>
          <a:ln w="9525">
            <a:noFill/>
            <a:miter lim="800000"/>
            <a:headEnd/>
            <a:tailEnd/>
          </a:ln>
        </p:spPr>
      </p:pic>
      <p:pic>
        <p:nvPicPr>
          <p:cNvPr id="3089" name="Picture 19" descr="flower[1][1][1][1]"/>
          <p:cNvPicPr>
            <a:picLocks noChangeAspect="1" noChangeArrowheads="1" noCrop="1"/>
          </p:cNvPicPr>
          <p:nvPr/>
        </p:nvPicPr>
        <p:blipFill>
          <a:blip r:embed="rId9"/>
          <a:srcRect/>
          <a:stretch>
            <a:fillRect/>
          </a:stretch>
        </p:blipFill>
        <p:spPr bwMode="auto">
          <a:xfrm>
            <a:off x="0" y="0"/>
            <a:ext cx="9144000" cy="600075"/>
          </a:xfrm>
          <a:prstGeom prst="rect">
            <a:avLst/>
          </a:prstGeom>
          <a:noFill/>
          <a:ln w="9525">
            <a:noFill/>
            <a:miter lim="800000"/>
            <a:headEnd/>
            <a:tailEnd/>
          </a:ln>
        </p:spPr>
      </p:pic>
      <p:sp>
        <p:nvSpPr>
          <p:cNvPr id="3090" name="Text Box 20"/>
          <p:cNvSpPr txBox="1">
            <a:spLocks noChangeArrowheads="1"/>
          </p:cNvSpPr>
          <p:nvPr/>
        </p:nvSpPr>
        <p:spPr bwMode="auto">
          <a:xfrm>
            <a:off x="685800" y="1066800"/>
            <a:ext cx="77724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43030" name="WordArt 22"/>
          <p:cNvSpPr>
            <a:spLocks noChangeArrowheads="1" noChangeShapeType="1" noTextEdit="1"/>
          </p:cNvSpPr>
          <p:nvPr/>
        </p:nvSpPr>
        <p:spPr bwMode="auto">
          <a:xfrm>
            <a:off x="1752600" y="1854200"/>
            <a:ext cx="5486400" cy="5029200"/>
          </a:xfrm>
          <a:prstGeom prst="rect">
            <a:avLst/>
          </a:prstGeom>
        </p:spPr>
        <p:txBody>
          <a:bodyPr spcFirstLastPara="1" wrap="none" fromWordArt="1">
            <a:prstTxWarp prst="textArchUp">
              <a:avLst>
                <a:gd name="adj" fmla="val 11522948"/>
              </a:avLst>
            </a:prstTxWarp>
          </a:bodyPr>
          <a:lstStyle/>
          <a:p>
            <a:pPr algn="ctr"/>
            <a:endParaRPr lang="en-US" sz="3600" b="1" kern="10">
              <a:ln w="9525">
                <a:solidFill>
                  <a:srgbClr val="FF0000"/>
                </a:solidFill>
                <a:round/>
                <a:headEnd/>
                <a:tailEnd/>
              </a:ln>
              <a:solidFill>
                <a:srgbClr val="FFFF00"/>
              </a:solidFill>
              <a:latin typeface="Arial"/>
              <a:cs typeface="Arial"/>
            </a:endParaRPr>
          </a:p>
        </p:txBody>
      </p:sp>
      <p:sp>
        <p:nvSpPr>
          <p:cNvPr id="43031" name="WordArt 23"/>
          <p:cNvSpPr>
            <a:spLocks noChangeArrowheads="1" noChangeShapeType="1" noTextEdit="1"/>
          </p:cNvSpPr>
          <p:nvPr/>
        </p:nvSpPr>
        <p:spPr bwMode="auto">
          <a:xfrm>
            <a:off x="1676400" y="2209800"/>
            <a:ext cx="6324600" cy="1313657"/>
          </a:xfrm>
          <a:prstGeom prst="rect">
            <a:avLst/>
          </a:prstGeom>
          <a:extLst/>
        </p:spPr>
        <p:txBody>
          <a:bodyPr wrap="none" fromWordArt="1">
            <a:prstTxWarp prst="textPlain">
              <a:avLst>
                <a:gd name="adj" fmla="val 50000"/>
              </a:avLst>
            </a:prstTxWarp>
          </a:bodyPr>
          <a:lstStyle/>
          <a:p>
            <a:pPr algn="ctr">
              <a:defRPr/>
            </a:pPr>
            <a:r>
              <a:rPr lang="en-US" sz="8000" b="1" kern="10" dirty="0">
                <a:solidFill>
                  <a:srgbClr val="FF0000"/>
                </a:solidFill>
                <a:effectLst>
                  <a:outerShdw dist="45791" dir="2021404" algn="ctr" rotWithShape="0">
                    <a:srgbClr val="B2B2B2">
                      <a:alpha val="80000"/>
                    </a:srgbClr>
                  </a:outerShdw>
                </a:effectLst>
                <a:latin typeface=".VnTimeH"/>
              </a:rPr>
              <a:t> </a:t>
            </a:r>
            <a:r>
              <a:rPr lang="en-US" sz="8000" b="1" kern="10" dirty="0" err="1" smtClean="0">
                <a:solidFill>
                  <a:srgbClr val="FF0000"/>
                </a:solidFill>
                <a:effectLst>
                  <a:outerShdw dist="45791" dir="2021404" algn="ctr" rotWithShape="0">
                    <a:srgbClr val="B2B2B2">
                      <a:alpha val="80000"/>
                    </a:srgbClr>
                  </a:outerShdw>
                </a:effectLst>
                <a:latin typeface=".VnTimeH"/>
                <a:cs typeface="Times New Roman" pitchFamily="18" charset="0"/>
              </a:rPr>
              <a:t>l</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àm</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quen</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văn</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học</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a:t>
            </a:r>
            <a:endParaRPr lang="en-US" sz="8000" b="1" kern="10" dirty="0">
              <a:solidFill>
                <a:srgbClr val="FF0000"/>
              </a:solidFill>
              <a:effectLst>
                <a:outerShdw dist="45791" dir="2021404" algn="ctr" rotWithShape="0">
                  <a:srgbClr val="B2B2B2">
                    <a:alpha val="80000"/>
                  </a:srgbClr>
                </a:outerShdw>
              </a:effectLst>
              <a:cs typeface="Times New Roman" pitchFamily="18" charset="0"/>
            </a:endParaRPr>
          </a:p>
          <a:p>
            <a:pPr algn="ctr">
              <a:defRPr/>
            </a:pP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Đề</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tài</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Thơ</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Hoa</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kết</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trái</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a:t>
            </a:r>
            <a:endParaRPr lang="en-US" sz="8000" b="1" kern="10" dirty="0">
              <a:solidFill>
                <a:srgbClr val="FF0000"/>
              </a:solidFill>
              <a:effectLst>
                <a:outerShdw dist="45791" dir="2021404" algn="ctr" rotWithShape="0">
                  <a:srgbClr val="B2B2B2">
                    <a:alpha val="80000"/>
                  </a:srgbClr>
                </a:outerShdw>
              </a:effectLst>
              <a:cs typeface="Times New Roman" pitchFamily="18" charset="0"/>
            </a:endParaRPr>
          </a:p>
        </p:txBody>
      </p:sp>
      <p:pic>
        <p:nvPicPr>
          <p:cNvPr id="43032" name="ChauYeuBa.wav">
            <a:hlinkClick r:id="" action="ppaction://media"/>
          </p:cNvPr>
          <p:cNvPicPr preferRelativeResize="0">
            <a:picLocks noRot="1" noChangeAspect="1" noChangeArrowheads="1"/>
          </p:cNvPicPr>
          <p:nvPr>
            <a:audioFile r:link="rId1"/>
          </p:nvPr>
        </p:nvPicPr>
        <p:blipFill>
          <a:blip r:embed="rId10"/>
          <a:srcRect/>
          <a:stretch>
            <a:fillRect/>
          </a:stretch>
        </p:blipFill>
        <p:spPr bwMode="auto">
          <a:xfrm>
            <a:off x="200025" y="0"/>
            <a:ext cx="104775" cy="304800"/>
          </a:xfrm>
          <a:prstGeom prst="rect">
            <a:avLst/>
          </a:prstGeom>
          <a:noFill/>
          <a:ln w="9525">
            <a:noFill/>
            <a:miter lim="800000"/>
            <a:headEnd/>
            <a:tailEnd/>
          </a:ln>
        </p:spPr>
      </p:pic>
      <p:pic>
        <p:nvPicPr>
          <p:cNvPr id="3095" name="Picture 25" descr="J0099169"/>
          <p:cNvPicPr>
            <a:picLocks noChangeAspect="1" noChangeArrowheads="1"/>
          </p:cNvPicPr>
          <p:nvPr/>
        </p:nvPicPr>
        <p:blipFill>
          <a:blip r:embed="rId8"/>
          <a:srcRect/>
          <a:stretch>
            <a:fillRect/>
          </a:stretch>
        </p:blipFill>
        <p:spPr bwMode="auto">
          <a:xfrm rot="5400000">
            <a:off x="7132638" y="1570037"/>
            <a:ext cx="3581400" cy="441325"/>
          </a:xfrm>
          <a:prstGeom prst="rect">
            <a:avLst/>
          </a:prstGeom>
          <a:noFill/>
          <a:ln w="9525">
            <a:noFill/>
            <a:miter lim="800000"/>
            <a:headEnd/>
            <a:tailEnd/>
          </a:ln>
        </p:spPr>
      </p:pic>
    </p:spTree>
  </p:cSld>
  <p:clrMapOvr>
    <a:masterClrMapping/>
  </p:clrMapOvr>
  <p:transition advTm="22000">
    <p:sndAc>
      <p:stSnd>
        <p:snd r:embed="rId3" name="dao cua chau yeu.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afterEffect" nodePh="1">
                                  <p:stCondLst>
                                    <p:cond delay="0"/>
                                  </p:stCondLst>
                                  <p:endCondLst>
                                    <p:cond evt="begin" delay="0">
                                      <p:tn val="5"/>
                                    </p:cond>
                                  </p:endCondLst>
                                  <p:childTnLst>
                                    <p:animClr clrSpc="hsl" dir="cw">
                                      <p:cBhvr override="childStyle">
                                        <p:cTn id="6" dur="5000" fill="hold"/>
                                        <p:tgtEl>
                                          <p:spTgt spid="43030"/>
                                        </p:tgtEl>
                                        <p:attrNameLst>
                                          <p:attrName>style.color</p:attrName>
                                        </p:attrNameLst>
                                      </p:cBhvr>
                                      <p:by>
                                        <p:hsl h="-7200000" s="0" l="0"/>
                                      </p:by>
                                    </p:animClr>
                                    <p:animClr clrSpc="hsl" dir="cw">
                                      <p:cBhvr>
                                        <p:cTn id="7" dur="5000" fill="hold"/>
                                        <p:tgtEl>
                                          <p:spTgt spid="43030"/>
                                        </p:tgtEl>
                                        <p:attrNameLst>
                                          <p:attrName>fillcolor</p:attrName>
                                        </p:attrNameLst>
                                      </p:cBhvr>
                                      <p:by>
                                        <p:hsl h="-7200000" s="0" l="0"/>
                                      </p:by>
                                    </p:animClr>
                                    <p:animClr clrSpc="hsl" dir="cw">
                                      <p:cBhvr>
                                        <p:cTn id="8" dur="5000" fill="hold"/>
                                        <p:tgtEl>
                                          <p:spTgt spid="43030"/>
                                        </p:tgtEl>
                                        <p:attrNameLst>
                                          <p:attrName>stroke.color</p:attrName>
                                        </p:attrNameLst>
                                      </p:cBhvr>
                                      <p:by>
                                        <p:hsl h="-7200000" s="0" l="0"/>
                                      </p:by>
                                    </p:animClr>
                                    <p:set>
                                      <p:cBhvr>
                                        <p:cTn id="9" dur="5000" fill="hold"/>
                                        <p:tgtEl>
                                          <p:spTgt spid="43030"/>
                                        </p:tgtEl>
                                        <p:attrNameLst>
                                          <p:attrName>fill.type</p:attrName>
                                        </p:attrNameLst>
                                      </p:cBhvr>
                                      <p:to>
                                        <p:strVal val="solid"/>
                                      </p:to>
                                    </p:set>
                                  </p:childTnLst>
                                </p:cTn>
                              </p:par>
                              <p:par>
                                <p:cTn id="10" presetID="6" presetClass="emph" presetSubtype="0" accel="50000" decel="50000" autoRev="1" fill="hold" nodeType="withEffect">
                                  <p:stCondLst>
                                    <p:cond delay="0"/>
                                  </p:stCondLst>
                                  <p:childTnLst>
                                    <p:animScale>
                                      <p:cBhvr>
                                        <p:cTn id="11" dur="2000" fill="hold"/>
                                        <p:tgtEl>
                                          <p:spTgt spid="4303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2" fill="hold" display="0">
                  <p:stCondLst>
                    <p:cond delay="indefinite"/>
                  </p:stCondLst>
                  <p:endCondLst>
                    <p:cond evt="onPrev" delay="0">
                      <p:tgtEl>
                        <p:sldTgt/>
                      </p:tgtEl>
                    </p:cond>
                    <p:cond evt="onStopAudio" delay="0">
                      <p:tgtEl>
                        <p:sldTgt/>
                      </p:tgtEl>
                    </p:cond>
                  </p:endCondLst>
                </p:cTn>
                <p:tgtEl>
                  <p:spTgt spid="43032"/>
                </p:tgtEl>
              </p:cMediaNode>
            </p:audio>
          </p:childTnLst>
        </p:cTn>
      </p:par>
    </p:tnLst>
    <p:bldLst>
      <p:bldP spid="430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4572000" y="5029200"/>
            <a:ext cx="4140877" cy="1200329"/>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Hoa</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mận</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trắng</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tinh</a:t>
            </a:r>
            <a:endParaRPr lang="en-US" sz="3600" b="1" dirty="0" smtClean="0">
              <a:solidFill>
                <a:schemeClr val="bg1"/>
              </a:solidFill>
              <a:latin typeface="Times New Roman" pitchFamily="18" charset="0"/>
              <a:cs typeface="Times New Roman" pitchFamily="18" charset="0"/>
            </a:endParaRPr>
          </a:p>
          <a:p>
            <a:r>
              <a:rPr lang="en-US" sz="3600" b="1" dirty="0" smtClean="0">
                <a:solidFill>
                  <a:schemeClr val="bg1"/>
                </a:solidFill>
                <a:latin typeface="Times New Roman" pitchFamily="18" charset="0"/>
                <a:cs typeface="Times New Roman" pitchFamily="18" charset="0"/>
              </a:rPr>
              <a:t>Rung </a:t>
            </a:r>
            <a:r>
              <a:rPr lang="en-US" sz="3600" b="1" dirty="0" err="1" smtClean="0">
                <a:solidFill>
                  <a:schemeClr val="bg1"/>
                </a:solidFill>
                <a:latin typeface="Times New Roman" pitchFamily="18" charset="0"/>
                <a:cs typeface="Times New Roman" pitchFamily="18" charset="0"/>
              </a:rPr>
              <a:t>rinh</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trước</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gió</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019285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152400"/>
            <a:ext cx="3935693" cy="2308324"/>
          </a:xfrm>
          <a:prstGeom prst="rect">
            <a:avLst/>
          </a:prstGeom>
          <a:noFill/>
        </p:spPr>
        <p:txBody>
          <a:bodyPr wrap="none" rtlCol="0">
            <a:spAutoFit/>
          </a:bodyPr>
          <a:lstStyle/>
          <a:p>
            <a:r>
              <a:rPr lang="en-US" sz="3600" b="1" dirty="0" err="1" smtClean="0">
                <a:solidFill>
                  <a:schemeClr val="bg2">
                    <a:lumMod val="10000"/>
                  </a:schemeClr>
                </a:solidFill>
                <a:latin typeface="Times New Roman" pitchFamily="18" charset="0"/>
                <a:cs typeface="Times New Roman" pitchFamily="18" charset="0"/>
              </a:rPr>
              <a:t>Này</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các</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bạn</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nhỏ</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Đừng</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hái</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tươi</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yêu</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mọi</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người</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Nên</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kết</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trái</a:t>
            </a:r>
            <a:endParaRPr lang="en-US" sz="3600" b="1"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234094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14400" y="533400"/>
            <a:ext cx="7262801" cy="2677656"/>
          </a:xfrm>
          <a:prstGeom prst="rect">
            <a:avLst/>
          </a:prstGeom>
          <a:noFill/>
        </p:spPr>
        <p:txBody>
          <a:bodyPr wrap="square" rtlCol="0">
            <a:spAutoFit/>
          </a:bodyPr>
          <a:lstStyle/>
          <a:p>
            <a:pPr marL="285750" lvl="0" indent="-285750">
              <a:buFont typeface="Wingdings" pitchFamily="2" charset="2"/>
              <a:buChar char="v"/>
            </a:pPr>
            <a:r>
              <a:rPr lang="vi-VN" sz="2400" dirty="0" smtClean="0"/>
              <a:t>Đàm thoại:</a:t>
            </a:r>
            <a:br>
              <a:rPr lang="vi-VN" sz="2400" dirty="0" smtClean="0"/>
            </a:br>
            <a:r>
              <a:rPr lang="en-US" sz="2400" dirty="0" smtClean="0"/>
              <a:t>- </a:t>
            </a:r>
            <a:r>
              <a:rPr lang="vi-VN" sz="2400" dirty="0" smtClean="0"/>
              <a:t>Cô vừa đọc bài thơ gì?</a:t>
            </a:r>
            <a:br>
              <a:rPr lang="vi-VN" sz="2400" dirty="0" smtClean="0"/>
            </a:br>
            <a:r>
              <a:rPr lang="en-US" sz="2400" dirty="0" smtClean="0"/>
              <a:t>- </a:t>
            </a:r>
            <a:r>
              <a:rPr lang="vi-VN" sz="2400" dirty="0" smtClean="0"/>
              <a:t>Do ai sáng tác?</a:t>
            </a:r>
            <a:br>
              <a:rPr lang="vi-VN" sz="2400" dirty="0" smtClean="0"/>
            </a:br>
            <a:r>
              <a:rPr lang="en-US" sz="2400" dirty="0" smtClean="0"/>
              <a:t>- </a:t>
            </a:r>
            <a:r>
              <a:rPr lang="vi-VN" sz="2400" dirty="0" smtClean="0"/>
              <a:t>Trong bài thơ con thấy những hoa gì trong hình ảnh?</a:t>
            </a:r>
            <a:br>
              <a:rPr lang="vi-VN" sz="2400" dirty="0" smtClean="0"/>
            </a:br>
            <a:r>
              <a:rPr lang="en-US" sz="2400" dirty="0" smtClean="0"/>
              <a:t>- </a:t>
            </a:r>
            <a:r>
              <a:rPr lang="vi-VN" sz="2400" dirty="0" smtClean="0"/>
              <a:t>Các bạn nhỏ làm gì để hoa yêu các bạn?</a:t>
            </a:r>
            <a:br>
              <a:rPr lang="vi-VN" sz="2400" dirty="0" smtClean="0"/>
            </a:br>
            <a:r>
              <a:rPr lang="en-US" sz="2400" dirty="0" smtClean="0"/>
              <a:t>- </a:t>
            </a:r>
            <a:r>
              <a:rPr lang="vi-VN" sz="2400" dirty="0" smtClean="0"/>
              <a:t>Hoa yêu mọi người hoa sẽ như thế nào</a:t>
            </a:r>
            <a:r>
              <a:rPr lang="en-US" sz="2400" dirty="0" smtClean="0"/>
              <a:t> ?</a:t>
            </a:r>
            <a:endParaRPr lang="en-US" sz="2400" dirty="0"/>
          </a:p>
        </p:txBody>
      </p:sp>
    </p:spTree>
    <p:extLst>
      <p:ext uri="{BB962C8B-B14F-4D97-AF65-F5344CB8AC3E}">
        <p14:creationId xmlns:p14="http://schemas.microsoft.com/office/powerpoint/2010/main" val="2854696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329298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40246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502972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025547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63976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13536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36265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0"/>
            <a:ext cx="9144000" cy="6858000"/>
          </a:xfrm>
          <a:prstGeom prst="rect">
            <a:avLst/>
          </a:prstGeom>
        </p:spPr>
      </p:pic>
      <p:sp>
        <p:nvSpPr>
          <p:cNvPr id="5" name="TextBox 4"/>
          <p:cNvSpPr txBox="1"/>
          <p:nvPr/>
        </p:nvSpPr>
        <p:spPr>
          <a:xfrm>
            <a:off x="1371600" y="1600200"/>
            <a:ext cx="6781800" cy="646331"/>
          </a:xfrm>
          <a:prstGeom prst="rect">
            <a:avLst/>
          </a:prstGeom>
          <a:noFill/>
        </p:spPr>
        <p:txBody>
          <a:bodyPr wrap="square" rtlCol="0">
            <a:spAutoFit/>
          </a:bodyPr>
          <a:lstStyle/>
          <a:p>
            <a:pPr algn="ctr"/>
            <a:r>
              <a:rPr lang="en-US" sz="3600" b="1" dirty="0" err="1" smtClean="0">
                <a:ln>
                  <a:solidFill>
                    <a:srgbClr val="00B0F0"/>
                  </a:solidFill>
                </a:ln>
                <a:solidFill>
                  <a:srgbClr val="7030A0"/>
                </a:solidFill>
                <a:latin typeface="Times New Roman" pitchFamily="18" charset="0"/>
                <a:cs typeface="Times New Roman" pitchFamily="18" charset="0"/>
              </a:rPr>
              <a:t>Lĩnh</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vực</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phát</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triển</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ngôn</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ngữ</a:t>
            </a:r>
            <a:endParaRPr lang="en-US" sz="3600" b="1" dirty="0">
              <a:ln>
                <a:solidFill>
                  <a:srgbClr val="00B0F0"/>
                </a:solidFill>
              </a:ln>
              <a:solidFill>
                <a:srgbClr val="7030A0"/>
              </a:solidFill>
              <a:latin typeface="Times New Roman" pitchFamily="18" charset="0"/>
              <a:cs typeface="Times New Roman" pitchFamily="18" charset="0"/>
            </a:endParaRPr>
          </a:p>
        </p:txBody>
      </p:sp>
      <p:sp>
        <p:nvSpPr>
          <p:cNvPr id="6" name="TextBox 5"/>
          <p:cNvSpPr txBox="1"/>
          <p:nvPr/>
        </p:nvSpPr>
        <p:spPr>
          <a:xfrm>
            <a:off x="1066800" y="2474205"/>
            <a:ext cx="7086600" cy="707886"/>
          </a:xfrm>
          <a:prstGeom prst="rect">
            <a:avLst/>
          </a:prstGeom>
          <a:noFill/>
        </p:spPr>
        <p:txBody>
          <a:bodyPr wrap="square" rtlCol="0">
            <a:spAutoFit/>
          </a:bodyPr>
          <a:lstStyle/>
          <a:p>
            <a:pPr algn="ctr"/>
            <a:r>
              <a:rPr lang="en-US" sz="4000" b="1" dirty="0" err="1" smtClean="0">
                <a:solidFill>
                  <a:srgbClr val="FF0000"/>
                </a:solidFill>
                <a:latin typeface="Times New Roman" pitchFamily="18" charset="0"/>
                <a:cs typeface="Times New Roman" pitchFamily="18" charset="0"/>
              </a:rPr>
              <a:t>Đề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thơ</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Hoa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trái</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0" name="Rectangle 1"/>
          <p:cNvSpPr>
            <a:spLocks noChangeArrowheads="1"/>
          </p:cNvSpPr>
          <p:nvPr/>
        </p:nvSpPr>
        <p:spPr bwMode="auto">
          <a:xfrm>
            <a:off x="1219200" y="3410965"/>
            <a:ext cx="6131723" cy="18235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 </a:t>
            </a:r>
            <a:r>
              <a:rPr lang="es-ES" b="1" dirty="0" err="1" smtClean="0">
                <a:solidFill>
                  <a:srgbClr val="000000"/>
                </a:solidFill>
                <a:latin typeface="Times New Roman" panose="02020603050405020304" pitchFamily="18" charset="0"/>
                <a:cs typeface="Times New Roman" panose="02020603050405020304" pitchFamily="18" charset="0"/>
              </a:rPr>
              <a:t>Mục</a:t>
            </a:r>
            <a:r>
              <a:rPr lang="es-ES" b="1" dirty="0" smtClean="0">
                <a:solidFill>
                  <a:srgbClr val="000000"/>
                </a:solidFill>
                <a:latin typeface="Times New Roman" panose="02020603050405020304" pitchFamily="18" charset="0"/>
                <a:cs typeface="Times New Roman" panose="02020603050405020304" pitchFamily="18" charset="0"/>
              </a:rPr>
              <a:t> </a:t>
            </a:r>
            <a:r>
              <a:rPr lang="es-ES" b="1" dirty="0" err="1" smtClean="0">
                <a:solidFill>
                  <a:srgbClr val="000000"/>
                </a:solidFill>
                <a:latin typeface="Times New Roman" panose="02020603050405020304" pitchFamily="18" charset="0"/>
                <a:cs typeface="Times New Roman" panose="02020603050405020304" pitchFamily="18" charset="0"/>
              </a:rPr>
              <a:t>đích</a:t>
            </a:r>
            <a:r>
              <a:rPr lang="es-ES" b="1" dirty="0" smtClean="0">
                <a:solidFill>
                  <a:srgbClr val="000000"/>
                </a:solidFill>
                <a:latin typeface="Times New Roman" panose="02020603050405020304" pitchFamily="18" charset="0"/>
                <a:cs typeface="Times New Roman" panose="02020603050405020304" pitchFamily="18" charset="0"/>
              </a:rPr>
              <a:t> – </a:t>
            </a:r>
            <a:r>
              <a:rPr lang="es-ES" b="1" dirty="0" err="1" smtClean="0">
                <a:solidFill>
                  <a:srgbClr val="000000"/>
                </a:solidFill>
                <a:latin typeface="Times New Roman" panose="02020603050405020304" pitchFamily="18" charset="0"/>
                <a:cs typeface="Times New Roman" panose="02020603050405020304" pitchFamily="18" charset="0"/>
              </a:rPr>
              <a:t>yêu</a:t>
            </a:r>
            <a:r>
              <a:rPr lang="es-ES" b="1" dirty="0" smtClean="0">
                <a:solidFill>
                  <a:srgbClr val="000000"/>
                </a:solidFill>
                <a:latin typeface="Times New Roman" panose="02020603050405020304" pitchFamily="18" charset="0"/>
                <a:cs typeface="Times New Roman" panose="02020603050405020304" pitchFamily="18" charset="0"/>
              </a:rPr>
              <a:t> </a:t>
            </a:r>
            <a:r>
              <a:rPr lang="es-ES" b="1" dirty="0" err="1" smtClean="0">
                <a:solidFill>
                  <a:srgbClr val="000000"/>
                </a:solidFill>
                <a:latin typeface="Times New Roman" panose="02020603050405020304" pitchFamily="18" charset="0"/>
                <a:cs typeface="Times New Roman" panose="02020603050405020304" pitchFamily="18" charset="0"/>
              </a:rPr>
              <a:t>cầu</a:t>
            </a:r>
            <a:r>
              <a:rPr lang="es-ES" b="1" dirty="0" smtClean="0">
                <a:solidFill>
                  <a:srgbClr val="000000"/>
                </a:solidFill>
                <a:latin typeface="Times New Roman" panose="02020603050405020304" pitchFamily="18" charset="0"/>
                <a:cs typeface="Times New Roman" panose="02020603050405020304" pitchFamily="18" charset="0"/>
              </a:rPr>
              <a:t>:</a:t>
            </a:r>
            <a:endParaRPr kumimoji="0" lang="es-ES" sz="1050" b="0" i="0" u="none" strike="noStrike" cap="none" normalizeH="0" baseline="0" dirty="0" smtClean="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nhớ</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hiểu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nội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dung</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114300" marR="0" lvl="0" indent="-11430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đọc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thuộc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diễn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cảm</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thể</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hiện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âm</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nhịp</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đọc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rèn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khả</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phát</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triển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ngôn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ngữ</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mạch</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lạc</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cho</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trẻ</a:t>
            </a:r>
            <a:endParaRPr lang="es-ES" sz="1050" dirty="0"/>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pt-BR"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Giáo dục trẻ biết trồng và chăm sóc các loại cây.</a:t>
            </a:r>
          </a:p>
          <a:p>
            <a:pPr marL="171450" marR="0" lvl="0" indent="-171450" algn="just" defTabSz="914400" rtl="0" eaLnBrk="0" fontAlgn="base" latinLnBrk="0" hangingPunct="0">
              <a:lnSpc>
                <a:spcPct val="100000"/>
              </a:lnSpc>
              <a:spcBef>
                <a:spcPct val="0"/>
              </a:spcBef>
              <a:spcAft>
                <a:spcPct val="0"/>
              </a:spcAft>
              <a:buClrTx/>
              <a:buSzTx/>
              <a:buFontTx/>
              <a:buChar char="-"/>
              <a:tabLst/>
            </a:pPr>
            <a:endParaRPr kumimoji="0" lang="pt-BR" sz="1050" b="0" i="0" u="none" strike="noStrike" cap="none" normalizeH="0" baseline="0" dirty="0" smtClean="0">
              <a:ln>
                <a:noFill/>
              </a:ln>
              <a:solidFill>
                <a:schemeClr val="tx1"/>
              </a:solidFill>
              <a:effectLst/>
            </a:endParaRPr>
          </a:p>
        </p:txBody>
      </p:sp>
      <p:sp>
        <p:nvSpPr>
          <p:cNvPr id="12" name="Rectangle 11"/>
          <p:cNvSpPr/>
          <p:nvPr/>
        </p:nvSpPr>
        <p:spPr>
          <a:xfrm>
            <a:off x="1830334" y="1015373"/>
            <a:ext cx="184730" cy="923330"/>
          </a:xfrm>
          <a:prstGeom prst="rect">
            <a:avLst/>
          </a:prstGeom>
          <a:noFill/>
        </p:spPr>
        <p:txBody>
          <a:bodyPr wrap="none" lIns="91440" tIns="45720" rIns="91440" bIns="45720">
            <a:spAutoFit/>
          </a:bodyPr>
          <a:lstStyle/>
          <a:p>
            <a:pPr algn="ctr"/>
            <a:endParaRPr lang="en-US" sz="5400" b="1" cap="none" spc="0" dirty="0">
              <a:ln w="22225">
                <a:solidFill>
                  <a:srgbClr val="0070C0"/>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876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434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4" y="3429000"/>
            <a:ext cx="4323806" cy="342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223" y="0"/>
            <a:ext cx="4802777" cy="6892834"/>
          </a:xfrm>
          <a:prstGeom prst="rect">
            <a:avLst/>
          </a:prstGeom>
        </p:spPr>
      </p:pic>
    </p:spTree>
    <p:extLst>
      <p:ext uri="{BB962C8B-B14F-4D97-AF65-F5344CB8AC3E}">
        <p14:creationId xmlns:p14="http://schemas.microsoft.com/office/powerpoint/2010/main" val="4093060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24000" y="685800"/>
            <a:ext cx="5171609" cy="584775"/>
          </a:xfrm>
          <a:prstGeom prst="rect">
            <a:avLst/>
          </a:prstGeom>
          <a:noFill/>
        </p:spPr>
        <p:txBody>
          <a:bodyPr wrap="none" rtlCol="0">
            <a:spAutoFit/>
          </a:bodyPr>
          <a:lstStyle/>
          <a:p>
            <a:r>
              <a:rPr lang="en-US" sz="3200" b="1" dirty="0" err="1" smtClean="0">
                <a:solidFill>
                  <a:srgbClr val="FF0000"/>
                </a:solidFill>
                <a:latin typeface="VNI-Avo" pitchFamily="2" charset="0"/>
              </a:rPr>
              <a:t>Hoaït</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ñoäng</a:t>
            </a:r>
            <a:r>
              <a:rPr lang="en-US" sz="3200" b="1" dirty="0" smtClean="0">
                <a:solidFill>
                  <a:srgbClr val="FF0000"/>
                </a:solidFill>
                <a:latin typeface="VNI-Avo" pitchFamily="2" charset="0"/>
              </a:rPr>
              <a:t> 3: </a:t>
            </a:r>
            <a:r>
              <a:rPr lang="en-US" sz="3200" b="1" dirty="0" err="1" smtClean="0">
                <a:solidFill>
                  <a:srgbClr val="FF0000"/>
                </a:solidFill>
                <a:latin typeface="VNI-Avo" pitchFamily="2" charset="0"/>
              </a:rPr>
              <a:t>Beù</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ñoïc</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thô</a:t>
            </a:r>
            <a:endParaRPr lang="en-US" sz="3200" b="1" dirty="0">
              <a:solidFill>
                <a:srgbClr val="FF0000"/>
              </a:solidFill>
              <a:latin typeface="VNI-Avo" pitchFamily="2" charset="0"/>
            </a:endParaRPr>
          </a:p>
        </p:txBody>
      </p:sp>
      <p:sp>
        <p:nvSpPr>
          <p:cNvPr id="6" name="TextBox 5"/>
          <p:cNvSpPr txBox="1"/>
          <p:nvPr/>
        </p:nvSpPr>
        <p:spPr>
          <a:xfrm>
            <a:off x="1143000" y="2362200"/>
            <a:ext cx="2893915" cy="1200329"/>
          </a:xfrm>
          <a:prstGeom prst="rect">
            <a:avLst/>
          </a:prstGeom>
          <a:noFill/>
        </p:spPr>
        <p:txBody>
          <a:bodyPr wrap="square" rtlCol="0">
            <a:spAutoFit/>
          </a:bodyPr>
          <a:lstStyle/>
          <a:p>
            <a:r>
              <a:rPr lang="en-US" sz="2400" dirty="0" err="1" smtClean="0">
                <a:solidFill>
                  <a:schemeClr val="accent6">
                    <a:lumMod val="75000"/>
                  </a:schemeClr>
                </a:solidFill>
                <a:latin typeface="VNI-Avo" pitchFamily="2" charset="0"/>
              </a:rPr>
              <a:t>Caû</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lôùp</a:t>
            </a:r>
            <a:endParaRPr lang="en-US" sz="2400" dirty="0" smtClean="0">
              <a:solidFill>
                <a:schemeClr val="accent6">
                  <a:lumMod val="75000"/>
                </a:schemeClr>
              </a:solidFill>
              <a:latin typeface="VNI-Avo" pitchFamily="2" charset="0"/>
            </a:endParaRPr>
          </a:p>
          <a:p>
            <a:r>
              <a:rPr lang="en-US" sz="2400" dirty="0" err="1" smtClean="0">
                <a:solidFill>
                  <a:schemeClr val="accent6">
                    <a:lumMod val="75000"/>
                  </a:schemeClr>
                </a:solidFill>
                <a:latin typeface="VNI-Avo" pitchFamily="2" charset="0"/>
              </a:rPr>
              <a:t>Caù</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nhaân</a:t>
            </a:r>
            <a:endParaRPr lang="en-US" sz="2400" dirty="0" smtClean="0">
              <a:solidFill>
                <a:schemeClr val="accent6">
                  <a:lumMod val="75000"/>
                </a:schemeClr>
              </a:solidFill>
              <a:latin typeface="VNI-Avo" pitchFamily="2" charset="0"/>
            </a:endParaRPr>
          </a:p>
          <a:p>
            <a:r>
              <a:rPr lang="en-US" sz="2400" dirty="0" err="1" smtClean="0">
                <a:solidFill>
                  <a:schemeClr val="accent6">
                    <a:lumMod val="75000"/>
                  </a:schemeClr>
                </a:solidFill>
                <a:latin typeface="VNI-Avo" pitchFamily="2" charset="0"/>
              </a:rPr>
              <a:t>Toå</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nhoùm</a:t>
            </a:r>
            <a:endParaRPr lang="en-US" sz="2400" dirty="0">
              <a:solidFill>
                <a:schemeClr val="accent6">
                  <a:lumMod val="75000"/>
                </a:schemeClr>
              </a:solidFill>
              <a:latin typeface="VNI-Avo" pitchFamily="2" charset="0"/>
            </a:endParaRPr>
          </a:p>
        </p:txBody>
      </p:sp>
    </p:spTree>
    <p:extLst>
      <p:ext uri="{BB962C8B-B14F-4D97-AF65-F5344CB8AC3E}">
        <p14:creationId xmlns:p14="http://schemas.microsoft.com/office/powerpoint/2010/main" val="3852701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6800" y="685799"/>
            <a:ext cx="1771639"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Trò</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chơi</a:t>
            </a:r>
            <a:r>
              <a:rPr lang="en-US" sz="3200" b="1" dirty="0" smtClean="0">
                <a:latin typeface="VNI-Avo" pitchFamily="2" charset="0"/>
              </a:rPr>
              <a:t> </a:t>
            </a:r>
          </a:p>
        </p:txBody>
      </p:sp>
      <p:sp>
        <p:nvSpPr>
          <p:cNvPr id="8" name="TextBox 7"/>
          <p:cNvSpPr txBox="1"/>
          <p:nvPr/>
        </p:nvSpPr>
        <p:spPr>
          <a:xfrm>
            <a:off x="304800" y="1905000"/>
            <a:ext cx="8610599"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r>
              <a:rPr lang="en-US" sz="2000" dirty="0" smtClean="0"/>
              <a:t>     </a:t>
            </a:r>
            <a:r>
              <a:rPr lang="vi-VN" sz="2000" dirty="0" smtClean="0">
                <a:latin typeface="+mj-lt"/>
              </a:rPr>
              <a:t>Trò chơi thi xem ai nhanh</a:t>
            </a:r>
            <a:br>
              <a:rPr lang="vi-VN" sz="2000" dirty="0" smtClean="0">
                <a:latin typeface="+mj-lt"/>
              </a:rPr>
            </a:br>
            <a:r>
              <a:rPr lang="vi-VN" sz="2000" dirty="0" smtClean="0">
                <a:latin typeface="+mj-lt"/>
              </a:rPr>
              <a:t>Cô mời 2 đội, mỗi đội 5 bạn lên thi đua gắn hoa. Thời gian 1 bài hát đội nào gắn được nhiều và đúng sẽ là đội thắng cuộc.</a:t>
            </a:r>
            <a:endParaRPr lang="en-US" sz="2000" dirty="0" smtClean="0">
              <a:latin typeface="+mj-lt"/>
            </a:endParaRPr>
          </a:p>
          <a:p>
            <a:pPr marL="285750" indent="-285750"/>
            <a:r>
              <a:rPr lang="vi-VN" sz="2000" dirty="0" smtClean="0">
                <a:latin typeface="+mj-lt"/>
              </a:rPr>
              <a:t/>
            </a:r>
            <a:br>
              <a:rPr lang="vi-VN" sz="2000" dirty="0" smtClean="0">
                <a:latin typeface="+mj-lt"/>
              </a:rPr>
            </a:br>
            <a:r>
              <a:rPr lang="vi-VN" sz="2000" dirty="0" smtClean="0">
                <a:latin typeface="+mj-lt"/>
              </a:rPr>
              <a:t>G</a:t>
            </a:r>
            <a:r>
              <a:rPr lang="en-US" sz="2000" dirty="0" smtClean="0">
                <a:latin typeface="+mj-lt"/>
              </a:rPr>
              <a:t>D:</a:t>
            </a:r>
            <a:r>
              <a:rPr lang="vi-VN" sz="2000" smtClean="0">
                <a:latin typeface="+mj-lt"/>
              </a:rPr>
              <a:t> </a:t>
            </a:r>
            <a:r>
              <a:rPr lang="vi-VN" sz="2000" dirty="0" smtClean="0">
                <a:latin typeface="+mj-lt"/>
              </a:rPr>
              <a:t>Trồng hoa rất có ích, hoa làm đẹp công viên nhà cửa, cơ quan, </a:t>
            </a:r>
            <a:r>
              <a:rPr lang="vi-VN" sz="2000" smtClean="0">
                <a:latin typeface="+mj-lt"/>
              </a:rPr>
              <a:t>trường học…còn </a:t>
            </a:r>
            <a:r>
              <a:rPr lang="vi-VN" sz="2000" dirty="0" smtClean="0">
                <a:latin typeface="+mj-lt"/>
              </a:rPr>
              <a:t>có loại hoa kết thành trái ăn rất ngon, vì thế các con không được ngắt, hái hoa mà phải thường xuyên chăm sóc, tưới nước cho cây tươi tốt nhe</a:t>
            </a:r>
            <a:endParaRPr lang="pt-BR" sz="2000" b="1" dirty="0" smtClean="0">
              <a:solidFill>
                <a:schemeClr val="tx1">
                  <a:lumMod val="95000"/>
                  <a:lumOff val="5000"/>
                </a:schemeClr>
              </a:solidFill>
              <a:latin typeface="+mj-lt"/>
            </a:endParaRPr>
          </a:p>
        </p:txBody>
      </p:sp>
    </p:spTree>
    <p:extLst>
      <p:ext uri="{BB962C8B-B14F-4D97-AF65-F5344CB8AC3E}">
        <p14:creationId xmlns:p14="http://schemas.microsoft.com/office/powerpoint/2010/main" val="412446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295400" y="838200"/>
            <a:ext cx="66294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Ổn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a:t>
            </a:r>
          </a:p>
        </p:txBody>
      </p:sp>
      <p:sp>
        <p:nvSpPr>
          <p:cNvPr id="10" name="TextBox 9"/>
          <p:cNvSpPr txBox="1"/>
          <p:nvPr/>
        </p:nvSpPr>
        <p:spPr>
          <a:xfrm>
            <a:off x="838200" y="2209800"/>
            <a:ext cx="7239001" cy="2246769"/>
          </a:xfrm>
          <a:prstGeom prst="rect">
            <a:avLst/>
          </a:prstGeom>
          <a:noFill/>
        </p:spPr>
        <p:txBody>
          <a:bodyPr wrap="square" rtlCol="0">
            <a:spAutoFit/>
          </a:bodyPr>
          <a:lstStyle/>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Cô</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cả</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lớp</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bài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Các</a:t>
            </a:r>
            <a:r>
              <a:rPr lang="en-US" sz="2000" dirty="0" smtClean="0">
                <a:solidFill>
                  <a:srgbClr val="C00000"/>
                </a:solidFill>
                <a:latin typeface="Times New Roman" pitchFamily="18" charset="0"/>
                <a:cs typeface="Times New Roman" pitchFamily="18" charset="0"/>
              </a:rPr>
              <a:t> con </a:t>
            </a:r>
            <a:r>
              <a:rPr lang="en-US" sz="2000" dirty="0" err="1" smtClean="0">
                <a:solidFill>
                  <a:srgbClr val="C00000"/>
                </a:solidFill>
                <a:latin typeface="Times New Roman" pitchFamily="18" charset="0"/>
                <a:cs typeface="Times New Roman" pitchFamily="18" charset="0"/>
              </a:rPr>
              <a:t>vừa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bài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vậy</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cos</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những</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 ?</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dùng</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để</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làm</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vi-VN" sz="2000" dirty="0" smtClean="0">
                <a:solidFill>
                  <a:srgbClr val="FF0000"/>
                </a:solidFill>
                <a:latin typeface="Times New Roman" pitchFamily="18" charset="0"/>
                <a:cs typeface="Times New Roman" pitchFamily="18" charset="0"/>
              </a:rPr>
              <a:t>Hoa có rất nhiều loại, hoa trồng để làm đẹp thiên nhiên, có loại hoa kết thành trái. Để xem đó là những loại hoa gì thì qua bài thơ " Hoa kết trái" do cô Thu Hà sáng tác nhé</a:t>
            </a:r>
            <a:endParaRPr lang="en-US" sz="20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3992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19200" y="529561"/>
            <a:ext cx="6275048"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thơ</a:t>
            </a:r>
            <a:endParaRPr lang="en-US" sz="2800" b="1" dirty="0">
              <a:latin typeface="Times New Roman" pitchFamily="18" charset="0"/>
              <a:cs typeface="Times New Roman" pitchFamily="18" charset="0"/>
            </a:endParaRPr>
          </a:p>
        </p:txBody>
      </p:sp>
      <p:sp>
        <p:nvSpPr>
          <p:cNvPr id="7" name="TextBox 6"/>
          <p:cNvSpPr txBox="1"/>
          <p:nvPr/>
        </p:nvSpPr>
        <p:spPr>
          <a:xfrm>
            <a:off x="990600" y="1371600"/>
            <a:ext cx="7162800" cy="2554545"/>
          </a:xfrm>
          <a:prstGeom prst="rect">
            <a:avLst/>
          </a:prstGeom>
          <a:noFill/>
          <a:ln>
            <a:solidFill>
              <a:schemeClr val="bg1"/>
            </a:solidFill>
          </a:ln>
        </p:spPr>
        <p:txBody>
          <a:bodyPr wrap="square" rtlCol="0">
            <a:spAutoFit/>
          </a:bodyPr>
          <a:lstStyle/>
          <a:p>
            <a:r>
              <a:rPr lang="en-US" sz="2000" dirty="0" smtClean="0">
                <a:solidFill>
                  <a:schemeClr val="tx2">
                    <a:lumMod val="50000"/>
                  </a:schemeClr>
                </a:solidFill>
                <a:latin typeface="VNI-Avo" pitchFamily="2" charset="0"/>
              </a:rPr>
              <a:t>- </a:t>
            </a:r>
            <a:r>
              <a:rPr lang="en-US" sz="2000" dirty="0" err="1" smtClean="0">
                <a:solidFill>
                  <a:schemeClr val="tx2">
                    <a:lumMod val="50000"/>
                  </a:schemeClr>
                </a:solidFill>
                <a:latin typeface="Times New Roman" pitchFamily="18" charset="0"/>
                <a:cs typeface="Times New Roman" pitchFamily="18" charset="0"/>
              </a:rPr>
              <a:t>Cô</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đọc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lần</a:t>
            </a:r>
            <a:r>
              <a:rPr lang="en-US" sz="2000" dirty="0" smtClean="0">
                <a:solidFill>
                  <a:schemeClr val="tx2">
                    <a:lumMod val="50000"/>
                  </a:schemeClr>
                </a:solidFill>
                <a:latin typeface="Times New Roman" pitchFamily="18" charset="0"/>
                <a:cs typeface="Times New Roman" pitchFamily="18" charset="0"/>
              </a:rPr>
              <a:t> 1: </a:t>
            </a:r>
            <a:r>
              <a:rPr lang="en-US" sz="2000" dirty="0" err="1" smtClean="0">
                <a:solidFill>
                  <a:schemeClr val="tx2">
                    <a:lumMod val="50000"/>
                  </a:schemeClr>
                </a:solidFill>
                <a:latin typeface="Times New Roman" pitchFamily="18" charset="0"/>
                <a:cs typeface="Times New Roman" pitchFamily="18" charset="0"/>
              </a:rPr>
              <a:t>Diễn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cảm</a:t>
            </a:r>
            <a:endParaRPr lang="en-US" sz="2000" dirty="0" smtClean="0">
              <a:solidFill>
                <a:schemeClr val="tx2">
                  <a:lumMod val="50000"/>
                </a:schemeClr>
              </a:solidFill>
              <a:latin typeface="Times New Roman" pitchFamily="18" charset="0"/>
              <a:cs typeface="Times New Roman" pitchFamily="18" charset="0"/>
            </a:endParaRPr>
          </a:p>
          <a:p>
            <a:r>
              <a:rPr lang="en-US" sz="2000" b="1" dirty="0" smtClean="0">
                <a:solidFill>
                  <a:schemeClr val="tx2">
                    <a:lumMod val="50000"/>
                  </a:schemeClr>
                </a:solidFill>
                <a:latin typeface="VNI-Avo" pitchFamily="2" charset="0"/>
              </a:rPr>
              <a:t>-</a:t>
            </a:r>
            <a:r>
              <a:rPr lang="en-US" sz="2000" dirty="0" smtClean="0">
                <a:solidFill>
                  <a:schemeClr val="tx2">
                    <a:lumMod val="50000"/>
                  </a:schemeClr>
                </a:solidFill>
                <a:latin typeface="VNI-Avo" pitchFamily="2" charset="0"/>
              </a:rPr>
              <a:t> </a:t>
            </a:r>
            <a:r>
              <a:rPr lang="en-US" sz="2000" dirty="0" err="1" smtClean="0">
                <a:solidFill>
                  <a:schemeClr val="tx2">
                    <a:lumMod val="50000"/>
                  </a:schemeClr>
                </a:solidFill>
                <a:latin typeface="Times New Roman" pitchFamily="18" charset="0"/>
                <a:cs typeface="Times New Roman" pitchFamily="18" charset="0"/>
              </a:rPr>
              <a:t>Cô</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vừa</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đọc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bài</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thơ</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tên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gì</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Tác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giả</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là</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ai</a:t>
            </a:r>
            <a:r>
              <a:rPr lang="en-US" sz="2000" dirty="0" smtClean="0">
                <a:solidFill>
                  <a:schemeClr val="tx2">
                    <a:lumMod val="50000"/>
                  </a:schemeClr>
                </a:solidFill>
                <a:latin typeface="Times New Roman" pitchFamily="18" charset="0"/>
                <a:cs typeface="Times New Roman" pitchFamily="18" charset="0"/>
              </a:rPr>
              <a:t>?</a:t>
            </a:r>
          </a:p>
          <a:p>
            <a:r>
              <a:rPr lang="en-US" sz="2000" dirty="0" smtClean="0">
                <a:solidFill>
                  <a:schemeClr val="tx2">
                    <a:lumMod val="50000"/>
                  </a:schemeClr>
                </a:solidFill>
                <a:latin typeface="Times New Roman" pitchFamily="18" charset="0"/>
                <a:cs typeface="Times New Roman" pitchFamily="18" charset="0"/>
              </a:rPr>
              <a:t>- </a:t>
            </a:r>
            <a:r>
              <a:rPr lang="vi-VN" sz="2000" dirty="0" smtClean="0">
                <a:solidFill>
                  <a:schemeClr val="tx2">
                    <a:lumMod val="50000"/>
                  </a:schemeClr>
                </a:solidFill>
                <a:latin typeface="Times New Roman" pitchFamily="18" charset="0"/>
                <a:cs typeface="Times New Roman" pitchFamily="18" charset="0"/>
              </a:rPr>
              <a:t> Giảng nội dung: hoa dùng để trang trí nhà cửa có hoa thì kết thành trái như hoa cà hoa mướp,.cho chúng ta ăn có rất nhiều dinh dưỡng, vì vậy chúng ta không được ngắt bẻ hoa mà phải chăm sóc để cho hoa kết thàái nhe.</a:t>
            </a:r>
            <a:br>
              <a:rPr lang="vi-VN" sz="2000" dirty="0" smtClean="0">
                <a:solidFill>
                  <a:schemeClr val="tx2">
                    <a:lumMod val="50000"/>
                  </a:schemeClr>
                </a:solidFill>
                <a:latin typeface="Times New Roman" pitchFamily="18" charset="0"/>
                <a:cs typeface="Times New Roman" pitchFamily="18" charset="0"/>
              </a:rPr>
            </a:br>
            <a:r>
              <a:rPr lang="vi-VN" sz="2000" dirty="0" smtClean="0">
                <a:solidFill>
                  <a:schemeClr val="tx2">
                    <a:lumMod val="50000"/>
                  </a:schemeClr>
                </a:solidFill>
                <a:latin typeface="Times New Roman" pitchFamily="18" charset="0"/>
                <a:cs typeface="Times New Roman" pitchFamily="18" charset="0"/>
              </a:rPr>
              <a:t>- Cô đọc lần 2: kết hợp mô hình</a:t>
            </a:r>
            <a:br>
              <a:rPr lang="vi-VN" sz="2000" dirty="0" smtClean="0">
                <a:solidFill>
                  <a:schemeClr val="tx2">
                    <a:lumMod val="50000"/>
                  </a:schemeClr>
                </a:solidFill>
                <a:latin typeface="Times New Roman" pitchFamily="18" charset="0"/>
                <a:cs typeface="Times New Roman" pitchFamily="18" charset="0"/>
              </a:rPr>
            </a:br>
            <a:r>
              <a:rPr lang="vi-VN" sz="2000" dirty="0" smtClean="0">
                <a:solidFill>
                  <a:schemeClr val="tx2">
                    <a:lumMod val="50000"/>
                  </a:schemeClr>
                </a:solidFill>
                <a:latin typeface="Times New Roman" pitchFamily="18" charset="0"/>
                <a:cs typeface="Times New Roman" pitchFamily="18" charset="0"/>
              </a:rPr>
              <a:t>- Cô đọc lần 3: diễn cảm + xem tranh</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và</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giảng</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từng</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đoạn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thơ</a:t>
            </a:r>
            <a:endParaRPr lang="en-US" dirty="0" smtClean="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64810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876800" y="762000"/>
            <a:ext cx="4038600" cy="707886"/>
          </a:xfrm>
          <a:prstGeom prst="rect">
            <a:avLst/>
          </a:prstGeom>
          <a:noFill/>
        </p:spPr>
        <p:txBody>
          <a:bodyPr wrap="square" rtlCol="0">
            <a:spAutoFit/>
          </a:bodyPr>
          <a:lstStyle/>
          <a:p>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Hoa</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cà</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tim</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tím</a:t>
            </a:r>
            <a:endParaRPr lang="en-US" sz="40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60853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762000" y="5867400"/>
            <a:ext cx="4179349"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mướp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62893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89"/>
            <a:ext cx="9144000" cy="6804422"/>
          </a:xfrm>
          <a:prstGeom prst="rect">
            <a:avLst/>
          </a:prstGeom>
        </p:spPr>
      </p:pic>
      <p:sp>
        <p:nvSpPr>
          <p:cNvPr id="5" name="TextBox 4"/>
          <p:cNvSpPr txBox="1"/>
          <p:nvPr/>
        </p:nvSpPr>
        <p:spPr>
          <a:xfrm>
            <a:off x="76200" y="470263"/>
            <a:ext cx="4800600" cy="1200329"/>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Hoa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chang</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Đỏ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đốm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lửa</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676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4876800" y="152400"/>
            <a:ext cx="3834704"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nhỏ</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447083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304800" y="685800"/>
            <a:ext cx="4141336" cy="646331"/>
          </a:xfrm>
          <a:prstGeom prst="rect">
            <a:avLst/>
          </a:prstGeom>
          <a:noFill/>
        </p:spPr>
        <p:txBody>
          <a:bodyPr wrap="square" rtlCol="0">
            <a:spAutoFit/>
          </a:bodyPr>
          <a:lstStyle/>
          <a:p>
            <a:r>
              <a:rPr lang="en-US" sz="3600" b="1" dirty="0" err="1" smtClean="0">
                <a:solidFill>
                  <a:srgbClr val="FFC000"/>
                </a:solidFill>
                <a:latin typeface="Times New Roman" pitchFamily="18" charset="0"/>
                <a:cs typeface="Times New Roman" pitchFamily="18" charset="0"/>
              </a:rPr>
              <a:t>Hoa</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đỗ</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xinh</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xinh</a:t>
            </a:r>
            <a:endParaRPr lang="en-US" sz="36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818900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338</Words>
  <Application>Microsoft Office PowerPoint</Application>
  <PresentationFormat>On-screen Show (4:3)</PresentationFormat>
  <Paragraphs>38</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.VnTime</vt:lpstr>
      <vt:lpstr>.VnTimeH</vt:lpstr>
      <vt:lpstr>Arial</vt:lpstr>
      <vt:lpstr>Calibri</vt:lpstr>
      <vt:lpstr>Tahoma</vt:lpstr>
      <vt:lpstr>Times New Roman</vt:lpstr>
      <vt:lpstr>VNI-Avo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dc:creator>
  <cp:lastModifiedBy>MyPC</cp:lastModifiedBy>
  <cp:revision>32</cp:revision>
  <dcterms:created xsi:type="dcterms:W3CDTF">2015-12-19T16:53:41Z</dcterms:created>
  <dcterms:modified xsi:type="dcterms:W3CDTF">2021-01-05T08:45:41Z</dcterms:modified>
</cp:coreProperties>
</file>